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0"/>
            <a:ext cx="50292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Story</a:t>
            </a:r>
            <a:endParaRPr lang="en-US" sz="5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Business Flow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457200" y="315468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Pay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36118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Joseph sends money to John — from walking into a shop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the NGN landing in Lagos — in 11 seconds.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4251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Ignite 2026 · Theme 6: Open Innovation · Shortlisted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6217920" y="457200"/>
            <a:ext cx="265176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217920" y="5943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👨🏿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995160" y="640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Kamau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995160" y="932688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House painter · Nairobi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217920" y="457200"/>
            <a:ext cx="54864" cy="1325880"/>
          </a:xfrm>
          <a:prstGeom prst="rect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17920" y="1965960"/>
            <a:ext cx="265176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217920" y="210312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🏪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995160" y="214884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Mama Wanjiru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995160" y="2441448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Pay Agent · Westlands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217920" y="1965960"/>
            <a:ext cx="54864" cy="1325880"/>
          </a:xfrm>
          <a:prstGeom prst="rect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17920" y="3474720"/>
            <a:ext cx="265176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217920" y="36118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👨🏾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6995160" y="365760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995160" y="3950208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Recipient · Lagos, Nigeria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17920" y="3474720"/>
            <a:ext cx="54864" cy="1325880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0" cy="5143500"/>
          </a:xfrm>
          <a:prstGeom prst="rect">
            <a:avLst/>
          </a:prstGeom>
          <a:solidFill>
            <a:srgbClr val="0C0C0A"/>
          </a:solidFill>
          <a:ln w="12700">
            <a:solidFill>
              <a:srgbClr val="0C0C0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822960"/>
            <a:ext cx="45720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painter doesn't</a:t>
            </a:r>
            <a:endParaRPr lang="en-US" sz="3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what USDC is.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365760" y="2926080"/>
            <a:ext cx="43891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just got paid in 11 seconds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B0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KES 15.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B0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is the product.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B0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is Ubuntu Pay.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303520" y="731520"/>
            <a:ext cx="347472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40680" y="8229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ubuntupay.africa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40680" y="117043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site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303520" y="1737360"/>
            <a:ext cx="347472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440680" y="1828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NaC Live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40680" y="21762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APIs connected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303520" y="2743200"/>
            <a:ext cx="347472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4068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Polygon Amoy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40680" y="318211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deployed &amp; verified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303520" y="3749040"/>
            <a:ext cx="347472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440680" y="38404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3.1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40680" y="418795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Flash-Lite scoring live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47548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Banks said no.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Western Union takes 16%.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365760" y="1554480"/>
            <a:ext cx="1920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554480"/>
            <a:ext cx="1920240" cy="45720"/>
          </a:xfrm>
          <a:prstGeom prst="rect">
            <a:avLst/>
          </a:prstGeom>
          <a:solidFill>
            <a:srgbClr val="C42018"/>
          </a:solidFill>
          <a:ln w="12700">
            <a:solidFill>
              <a:srgbClr val="C4201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6459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850M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365760" y="216712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Africans unbanked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514600" y="1554480"/>
            <a:ext cx="1920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14600" y="1554480"/>
            <a:ext cx="1920240" cy="45720"/>
          </a:xfrm>
          <a:prstGeom prst="rect">
            <a:avLst/>
          </a:prstGeom>
          <a:solidFill>
            <a:srgbClr val="C42018"/>
          </a:solidFill>
          <a:ln w="12700">
            <a:solidFill>
              <a:srgbClr val="C4201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14600" y="16459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16.8%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2514600" y="216712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WU fee on KES 5,000 send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663440" y="1554480"/>
            <a:ext cx="1920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63440" y="1554480"/>
            <a:ext cx="1920240" cy="45720"/>
          </a:xfrm>
          <a:prstGeom prst="rect">
            <a:avLst/>
          </a:prstGeom>
          <a:solidFill>
            <a:srgbClr val="C42018"/>
          </a:solidFill>
          <a:ln w="12700">
            <a:solidFill>
              <a:srgbClr val="C4201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63440" y="16459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days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663440" y="216712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WU settlement time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812280" y="1554480"/>
            <a:ext cx="1920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812280" y="1554480"/>
            <a:ext cx="1920240" cy="45720"/>
          </a:xfrm>
          <a:prstGeom prst="rect">
            <a:avLst/>
          </a:prstGeom>
          <a:solidFill>
            <a:srgbClr val="C42018"/>
          </a:solidFill>
          <a:ln w="12700">
            <a:solidFill>
              <a:srgbClr val="C4201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12280" y="16459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6812280" y="216712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history for Joseph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2743200"/>
            <a:ext cx="8412480" cy="1280160"/>
          </a:xfrm>
          <a:prstGeom prst="rect">
            <a:avLst/>
          </a:prstGeom>
          <a:solidFill>
            <a:srgbClr val="FEF5E0"/>
          </a:solidFill>
          <a:ln w="19050">
            <a:solidFill>
              <a:srgbClr val="92500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48640" y="2834640"/>
            <a:ext cx="8046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earned KES 5,000 today. He wants to send it to his brother John in Lagos.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Western Union charges KES 840. Takes 3 days. Requires a bank account Joseph doesn't have.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banks decided Joseph was not worth serving. We disagree.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65760" y="4160520"/>
            <a:ext cx="8412480" cy="685800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4279392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Pay charges KES 15 (0.3%)  ·  Settles in 11 seconds  ·  Requires only a Nokia phone  ·  No bank account needed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 1 · THE AGENT SHOP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475488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walks into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Mama Wanjiru's shop.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50876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has KES 5,000 cash from today's painting job. He has never had a bank account, a smartphone, or a seed phrase. He has one thing: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2240280"/>
            <a:ext cx="5029200" cy="640080"/>
          </a:xfrm>
          <a:prstGeom prst="rect">
            <a:avLst/>
          </a:prstGeom>
          <a:solidFill>
            <a:srgbClr val="EBF0FF"/>
          </a:solidFill>
          <a:ln w="19050">
            <a:solidFill>
              <a:srgbClr val="1A4F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2359152"/>
            <a:ext cx="4754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Safaricom SIM card  ·  +254 712 000 001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30175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Mama Wanjiru takes the cash. She opens Ubuntu Pay on her agent device and enters John's number in Lagos.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943600" y="731520"/>
            <a:ext cx="2834640" cy="4114800"/>
          </a:xfrm>
          <a:prstGeom prst="rect">
            <a:avLst>
              <a:gd name="adj" fmla="val 8065"/>
            </a:avLst>
          </a:prstGeom>
          <a:solidFill>
            <a:srgbClr val="0C0C0A"/>
          </a:solidFill>
          <a:ln w="12700">
            <a:solidFill>
              <a:srgbClr val="0C0C0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080760" y="1005840"/>
            <a:ext cx="2560320" cy="2560320"/>
          </a:xfrm>
          <a:prstGeom prst="rect">
            <a:avLst/>
          </a:prstGeom>
          <a:solidFill>
            <a:srgbClr val="0D1F0A"/>
          </a:solidFill>
          <a:ln w="12700">
            <a:solidFill>
              <a:srgbClr val="0D1F0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26480" y="107899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Safaricom          ▮▮▮▮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126480" y="138074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126480" y="1682496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Ubuntu Pay *384#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6126480" y="198424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126480" y="22860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1. Send Money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126480" y="258775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2. Check Vault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126480" y="288950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 Emergency Lock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943600" y="365760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dials  *384#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 2 · TRUST ORACLE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475488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checks if Joseph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really Joseph.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365760" y="1371600"/>
            <a:ext cx="29260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44475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Joseph sees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783080"/>
            <a:ext cx="2651760" cy="1508760"/>
          </a:xfrm>
          <a:prstGeom prst="rect">
            <a:avLst/>
          </a:prstGeom>
          <a:solidFill>
            <a:srgbClr val="0D1F0A"/>
          </a:solidFill>
          <a:ln w="12700">
            <a:solidFill>
              <a:srgbClr val="0D1F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82880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Safaricom  ▮▮▮▮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210312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Nokia verifying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" y="237744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your identity...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" y="265176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92608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▮▮▮ checking...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336499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seconds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370332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types his 4-digit PIN. That's all he does.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02920" y="41605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forms. No ID. No app.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566160" y="1371600"/>
            <a:ext cx="52120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703320" y="144475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Nokia's network sees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703320" y="1828800"/>
            <a:ext cx="4937760" cy="402336"/>
          </a:xfrm>
          <a:prstGeom prst="rect">
            <a:avLst/>
          </a:prstGeom>
          <a:solidFill>
            <a:srgbClr val="E6F8EF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94760" y="190195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 Swap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852160" y="190195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device_changed: false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321040" y="188366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703320" y="2304288"/>
            <a:ext cx="4937760" cy="402336"/>
          </a:xfrm>
          <a:prstGeom prst="rect">
            <a:avLst/>
          </a:prstGeom>
          <a:solidFill>
            <a:srgbClr val="E6F8EF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94760" y="237744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 Swap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852160" y="237744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sim_swapped: false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321040" y="235915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3703320" y="2779776"/>
            <a:ext cx="4937760" cy="402336"/>
          </a:xfrm>
          <a:prstGeom prst="rect">
            <a:avLst/>
          </a:prstGeom>
          <a:solidFill>
            <a:srgbClr val="E6F8EF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794760" y="285292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Roaming Status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852160" y="285292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roaming: false  country: KE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8321040" y="28346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703320" y="3255264"/>
            <a:ext cx="4937760" cy="402336"/>
          </a:xfrm>
          <a:prstGeom prst="rect">
            <a:avLst/>
          </a:prstGeom>
          <a:solidFill>
            <a:srgbClr val="E6F8EF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94760" y="33284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Match Score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5852160" y="332841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kyc_score: 0.85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8321040" y="331012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703320" y="3730752"/>
            <a:ext cx="4937760" cy="402336"/>
          </a:xfrm>
          <a:prstGeom prst="rect">
            <a:avLst/>
          </a:prstGeom>
          <a:solidFill>
            <a:srgbClr val="E6F8EF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794760" y="380390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 Proximity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5852160" y="380390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near_agent: true  delta: 8m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8321040" y="37856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3703320" y="4206240"/>
            <a:ext cx="4937760" cy="402336"/>
          </a:xfrm>
          <a:prstGeom prst="rect">
            <a:avLst/>
          </a:prstGeom>
          <a:solidFill>
            <a:srgbClr val="E6F8EF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794760" y="427939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Verify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5852160" y="427939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number_verified: true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321040" y="426110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3703320" y="4736592"/>
            <a:ext cx="4937760" cy="457200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840480" y="4809744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3.1: Score 94/100 · ALLOW · Confidence: HIGH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· WHAT FRAUD LOOKS LIKE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475488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attacker's SIM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in Budapest.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365760" y="1280160"/>
            <a:ext cx="841248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417320"/>
            <a:ext cx="8229600" cy="420624"/>
          </a:xfrm>
          <a:prstGeom prst="rect">
            <a:avLst/>
          </a:prstGeom>
          <a:solidFill>
            <a:srgbClr val="FFF0EE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4996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 Swap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2651760" y="1499616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4201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device_changed: TRUE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89320" y="1499616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SIM moved to a new device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8595360" y="1481328"/>
            <a:ext cx="228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1911096"/>
            <a:ext cx="8229600" cy="420624"/>
          </a:xfrm>
          <a:prstGeom prst="rect">
            <a:avLst/>
          </a:prstGeom>
          <a:solidFill>
            <a:srgbClr val="F8FFF8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199339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 Swap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651760" y="1993392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sim_swapped: false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595360" y="1975104"/>
            <a:ext cx="228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02920" y="2404872"/>
            <a:ext cx="8229600" cy="420624"/>
          </a:xfrm>
          <a:prstGeom prst="rect">
            <a:avLst/>
          </a:prstGeom>
          <a:solidFill>
            <a:srgbClr val="FFF0EE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248716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Roaming Status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651760" y="2487168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4201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roaming: TRUE  country: HU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989320" y="248716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Device physically in Hungary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595360" y="2468880"/>
            <a:ext cx="228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02920" y="2898648"/>
            <a:ext cx="8229600" cy="420624"/>
          </a:xfrm>
          <a:prstGeom prst="rect">
            <a:avLst/>
          </a:prstGeom>
          <a:solidFill>
            <a:srgbClr val="F8FFF8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" y="298094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Match Score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2651760" y="2980944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kyc_score: 0.85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595360" y="2962656"/>
            <a:ext cx="228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02920" y="3392424"/>
            <a:ext cx="8229600" cy="420624"/>
          </a:xfrm>
          <a:prstGeom prst="rect">
            <a:avLst/>
          </a:prstGeom>
          <a:solidFill>
            <a:srgbClr val="FFF0EE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47472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 Proximity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2651760" y="347472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4201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near_agent: FALSE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989320" y="347472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Device 9,000km from agent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8595360" y="3456432"/>
            <a:ext cx="228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02920" y="3886200"/>
            <a:ext cx="8229600" cy="420624"/>
          </a:xfrm>
          <a:prstGeom prst="rect">
            <a:avLst/>
          </a:prstGeom>
          <a:solidFill>
            <a:srgbClr val="F8FFF8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4360" y="396849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Verify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2651760" y="3968496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number_verified: true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8595360" y="3950208"/>
            <a:ext cx="228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365760" y="4663440"/>
            <a:ext cx="8412480" cy="594360"/>
          </a:xfrm>
          <a:prstGeom prst="rect">
            <a:avLst/>
          </a:prstGeom>
          <a:solidFill>
            <a:srgbClr val="FFF0EE"/>
          </a:solidFill>
          <a:ln w="25400">
            <a:solidFill>
              <a:srgbClr val="C4201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4773168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3.1: Score 0/100 · BLOCK · Device swapped, roaming in Hungary, not near agent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365760" y="528523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Funds protected. Joseph never knew an attack was attempted.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 3 · SETTLEMENT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47548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money moves.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365760" y="1280160"/>
            <a:ext cx="1600200" cy="3474720"/>
          </a:xfrm>
          <a:prstGeom prst="rect">
            <a:avLst/>
          </a:prstGeom>
          <a:solidFill>
            <a:srgbClr val="FFFFFF"/>
          </a:solidFill>
          <a:ln w="19050">
            <a:solidFill>
              <a:srgbClr val="92500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280160"/>
            <a:ext cx="1600200" cy="54864"/>
          </a:xfrm>
          <a:prstGeom prst="rect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22960" y="1389888"/>
            <a:ext cx="685800" cy="685800"/>
          </a:xfrm>
          <a:prstGeom prst="oval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138988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38912" y="217627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 → USDC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38912" y="2606040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Yellow Card converts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 5,000 at live rate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38.37 USDC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502920" y="3493008"/>
            <a:ext cx="1325880" cy="347472"/>
          </a:xfrm>
          <a:prstGeom prst="rect">
            <a:avLst/>
          </a:prstGeom>
          <a:solidFill>
            <a:srgbClr val="F0F0F0">
              <a:alpha val="50000"/>
            </a:srgbClr>
          </a:solidFill>
          <a:ln w="6350">
            <a:solidFill>
              <a:srgbClr val="92500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3547872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1984248" y="2487168"/>
            <a:ext cx="128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2121408" y="1280160"/>
            <a:ext cx="1600200" cy="3474720"/>
          </a:xfrm>
          <a:prstGeom prst="rect">
            <a:avLst/>
          </a:prstGeom>
          <a:solidFill>
            <a:srgbClr val="FFFFFF"/>
          </a:solidFill>
          <a:ln w="19050">
            <a:solidFill>
              <a:srgbClr val="1A4FD6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121408" y="1280160"/>
            <a:ext cx="1600200" cy="54864"/>
          </a:xfrm>
          <a:prstGeom prst="rect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578608" y="1389888"/>
            <a:ext cx="685800" cy="685800"/>
          </a:xfrm>
          <a:prstGeom prst="oval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78608" y="138988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194560" y="217627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Polygon Amoy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194560" y="2606040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TrustGate.sol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execute() — USDC into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15-second escrow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258568" y="3493008"/>
            <a:ext cx="1325880" cy="347472"/>
          </a:xfrm>
          <a:prstGeom prst="rect">
            <a:avLst/>
          </a:prstGeom>
          <a:solidFill>
            <a:srgbClr val="F0F0F0">
              <a:alpha val="50000"/>
            </a:srgbClr>
          </a:solidFill>
          <a:ln w="6350">
            <a:solidFill>
              <a:srgbClr val="1A4FD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58568" y="3547872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739896" y="2487168"/>
            <a:ext cx="128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3877056" y="1280160"/>
            <a:ext cx="1600200" cy="3474720"/>
          </a:xfrm>
          <a:prstGeom prst="rect">
            <a:avLst/>
          </a:prstGeom>
          <a:solidFill>
            <a:srgbClr val="FFFFFF"/>
          </a:solidFill>
          <a:ln w="19050">
            <a:solidFill>
              <a:srgbClr val="0A7A46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877056" y="1280160"/>
            <a:ext cx="1600200" cy="54864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334256" y="1389888"/>
            <a:ext cx="685800" cy="685800"/>
          </a:xfrm>
          <a:prstGeom prst="oval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334256" y="138988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3950208" y="217627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 Released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950208" y="2606040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finalizeTransfer()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USDC released to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John's Polygon address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014216" y="3493008"/>
            <a:ext cx="1325880" cy="347472"/>
          </a:xfrm>
          <a:prstGeom prst="rect">
            <a:avLst/>
          </a:prstGeom>
          <a:solidFill>
            <a:srgbClr val="F0F0F0">
              <a:alpha val="50000"/>
            </a:srgbClr>
          </a:solidFill>
          <a:ln w="6350">
            <a:solidFill>
              <a:srgbClr val="0A7A4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014216" y="3547872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~15s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495544" y="2487168"/>
            <a:ext cx="128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632704" y="1280160"/>
            <a:ext cx="1600200" cy="3474720"/>
          </a:xfrm>
          <a:prstGeom prst="rect">
            <a:avLst/>
          </a:prstGeom>
          <a:solidFill>
            <a:srgbClr val="FFFFFF"/>
          </a:solidFill>
          <a:ln w="19050">
            <a:solidFill>
              <a:srgbClr val="0A6E7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632704" y="1280160"/>
            <a:ext cx="1600200" cy="54864"/>
          </a:xfrm>
          <a:prstGeom prst="rect">
            <a:avLst/>
          </a:prstGeom>
          <a:solidFill>
            <a:srgbClr val="0A6E7A"/>
          </a:solidFill>
          <a:ln w="12700">
            <a:solidFill>
              <a:srgbClr val="0A6E7A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089904" y="1389888"/>
            <a:ext cx="685800" cy="685800"/>
          </a:xfrm>
          <a:prstGeom prst="oval">
            <a:avLst/>
          </a:prstGeom>
          <a:solidFill>
            <a:srgbClr val="0A6E7A"/>
          </a:solidFill>
          <a:ln w="12700">
            <a:solidFill>
              <a:srgbClr val="0A6E7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089904" y="138988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5705856" y="217627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USDC → NGN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705856" y="2606040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Yellow Card converts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38.37 USDC to NGN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Paychant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5769864" y="3493008"/>
            <a:ext cx="1325880" cy="347472"/>
          </a:xfrm>
          <a:prstGeom prst="rect">
            <a:avLst/>
          </a:prstGeom>
          <a:solidFill>
            <a:srgbClr val="F0F0F0">
              <a:alpha val="50000"/>
            </a:srgbClr>
          </a:solidFill>
          <a:ln w="6350">
            <a:solidFill>
              <a:srgbClr val="0A6E7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769864" y="3547872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A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~3s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7251192" y="2487168"/>
            <a:ext cx="128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7388352" y="1280160"/>
            <a:ext cx="1600200" cy="3474720"/>
          </a:xfrm>
          <a:prstGeom prst="rect">
            <a:avLst/>
          </a:prstGeom>
          <a:solidFill>
            <a:srgbClr val="FFFFFF"/>
          </a:solidFill>
          <a:ln w="19050">
            <a:solidFill>
              <a:srgbClr val="0A7A46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7388352" y="1280160"/>
            <a:ext cx="1600200" cy="54864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7845552" y="1389888"/>
            <a:ext cx="685800" cy="685800"/>
          </a:xfrm>
          <a:prstGeom prst="oval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845552" y="138988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7461504" y="217627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John's MTN MoMo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7461504" y="2606040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₦59,780 arrives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Lagos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dials *384*2#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7525512" y="3493008"/>
            <a:ext cx="1325880" cy="347472"/>
          </a:xfrm>
          <a:prstGeom prst="rect">
            <a:avLst/>
          </a:prstGeom>
          <a:solidFill>
            <a:srgbClr val="F0F0F0">
              <a:alpha val="50000"/>
            </a:srgbClr>
          </a:solidFill>
          <a:ln w="6350">
            <a:solidFill>
              <a:srgbClr val="0A7A46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525512" y="3547872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Done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365760" y="4892040"/>
            <a:ext cx="8412480" cy="594360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48640" y="50017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11 seconds  ·  Fee: KES 15 (0.3%)  ·  Joseph saved KES 825 vs Western Union  ·  John receives ₦59,780 NGN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 4 · RECIPIENT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475488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dials *384*2#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sees his money.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365760" y="1463040"/>
            <a:ext cx="2743200" cy="3657600"/>
          </a:xfrm>
          <a:prstGeom prst="rect">
            <a:avLst/>
          </a:prstGeom>
          <a:solidFill>
            <a:srgbClr val="0C0C0A"/>
          </a:solidFill>
          <a:ln w="12700">
            <a:solidFill>
              <a:srgbClr val="0C0C0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737360"/>
            <a:ext cx="2468880" cy="2377440"/>
          </a:xfrm>
          <a:prstGeom prst="rect">
            <a:avLst/>
          </a:prstGeom>
          <a:solidFill>
            <a:srgbClr val="0C1808"/>
          </a:solidFill>
          <a:ln w="12700">
            <a:solidFill>
              <a:srgbClr val="0C180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8105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MTN Nigeria    ▮▮▮▮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594360" y="20391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594360" y="22677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MTN MoMo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594360" y="24963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94360" y="27249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✓ Received: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94360" y="29535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₦59,780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94360" y="31821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94360" y="34107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From: Ubuntu Pay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94360" y="36393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4CC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Ref: 0x7a2f...c91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65760" y="513892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dials *384*2# · MTN Nigeria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474720" y="1417320"/>
            <a:ext cx="53949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2D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11880" y="1554480"/>
            <a:ext cx="5120640" cy="402336"/>
          </a:xfrm>
          <a:prstGeom prst="rect">
            <a:avLst/>
          </a:prstGeom>
          <a:solidFill>
            <a:srgbClr val="FAFAF8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49040" y="163677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handed over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995160" y="163677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 5,000 cash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11880" y="2011680"/>
            <a:ext cx="51206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49040" y="209397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 paid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995160" y="209397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 15 (0.3%)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11880" y="2468880"/>
            <a:ext cx="5120640" cy="402336"/>
          </a:xfrm>
          <a:prstGeom prst="rect">
            <a:avLst/>
          </a:prstGeom>
          <a:solidFill>
            <a:srgbClr val="FAFAF8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749040" y="255117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Western Union would charge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995160" y="255117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 840 (16.8%)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11880" y="2926080"/>
            <a:ext cx="51206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749040" y="300837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saved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995160" y="300837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 825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611880" y="3383280"/>
            <a:ext cx="5120640" cy="402336"/>
          </a:xfrm>
          <a:prstGeom prst="rect">
            <a:avLst/>
          </a:prstGeom>
          <a:solidFill>
            <a:srgbClr val="FAFAF8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49040" y="346557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USDC settled on-chain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995160" y="346557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38.37 USDC · Polygon Amoy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611880" y="3840480"/>
            <a:ext cx="51206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49040" y="392277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received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995160" y="392277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₦59,780 Nigerian Naira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611880" y="4297680"/>
            <a:ext cx="5120640" cy="402336"/>
          </a:xfrm>
          <a:prstGeom prst="rect">
            <a:avLst/>
          </a:prstGeom>
          <a:solidFill>
            <a:srgbClr val="FAFAF8"/>
          </a:solidFill>
          <a:ln w="6350">
            <a:solidFill>
              <a:srgbClr val="E4E2D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749040" y="437997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time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995160" y="437997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seconds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365760" y="4892040"/>
            <a:ext cx="8412480" cy="594360"/>
          </a:xfrm>
          <a:prstGeom prst="rect">
            <a:avLst/>
          </a:prstGeom>
          <a:solidFill>
            <a:srgbClr val="EBF0FF"/>
          </a:solidFill>
          <a:ln w="19050">
            <a:solidFill>
              <a:srgbClr val="1A4FD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48640" y="5001768"/>
            <a:ext cx="8046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Neither Joseph nor John ever heard the words USDC, Polygon, Argon2id, or IMSI. They just sent money.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47548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revenue streams.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infrastructure.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365760" y="1508760"/>
            <a:ext cx="2514600" cy="1143000"/>
          </a:xfrm>
          <a:prstGeom prst="rect">
            <a:avLst/>
          </a:prstGeom>
          <a:solidFill>
            <a:srgbClr val="FFFFFF"/>
          </a:solidFill>
          <a:ln w="19050">
            <a:solidFill>
              <a:srgbClr val="92500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508760"/>
            <a:ext cx="54864" cy="1143000"/>
          </a:xfrm>
          <a:prstGeom prst="rect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" y="1645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🌍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60120" y="161848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Cross-Border Fee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60120" y="189280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0.3% on every transfer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75488" y="225856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$2M/yr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017520" y="1508760"/>
            <a:ext cx="2514600" cy="1143000"/>
          </a:xfrm>
          <a:prstGeom prst="rect">
            <a:avLst/>
          </a:prstGeom>
          <a:solidFill>
            <a:srgbClr val="FFFFFF"/>
          </a:solidFill>
          <a:ln w="19050">
            <a:solidFill>
              <a:srgbClr val="1A4FD6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017520" y="1508760"/>
            <a:ext cx="54864" cy="1143000"/>
          </a:xfrm>
          <a:prstGeom prst="rect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27248" y="1645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📡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611880" y="161848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Trust Oracle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611880" y="189280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$0.05/call to banks/insurers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127248" y="225856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$6M/yr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669280" y="1508760"/>
            <a:ext cx="2514600" cy="1143000"/>
          </a:xfrm>
          <a:prstGeom prst="rect">
            <a:avLst/>
          </a:prstGeom>
          <a:solidFill>
            <a:srgbClr val="FFFFFF"/>
          </a:solidFill>
          <a:ln w="19050">
            <a:solidFill>
              <a:srgbClr val="0A6E7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669280" y="1508760"/>
            <a:ext cx="54864" cy="1143000"/>
          </a:xfrm>
          <a:prstGeom prst="rect">
            <a:avLst/>
          </a:prstGeom>
          <a:solidFill>
            <a:srgbClr val="0A6E7A"/>
          </a:solidFill>
          <a:ln w="12700">
            <a:solidFill>
              <a:srgbClr val="0A6E7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779008" y="1645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💱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263640" y="161848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FX Spread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263640" y="189280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0.1% on every conversion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779008" y="225856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$2M/yr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65760" y="2788920"/>
            <a:ext cx="2514600" cy="1143000"/>
          </a:xfrm>
          <a:prstGeom prst="rect">
            <a:avLst/>
          </a:prstGeom>
          <a:solidFill>
            <a:srgbClr val="FFFFFF"/>
          </a:solidFill>
          <a:ln w="19050">
            <a:solidFill>
              <a:srgbClr val="0A7A46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65760" y="2788920"/>
            <a:ext cx="54864" cy="1143000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" y="2926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🏦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960120" y="2898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Save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960120" y="317296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1% on Aave yield (4% APY)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75488" y="353872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$1M/yr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017520" y="2788920"/>
            <a:ext cx="2514600" cy="1143000"/>
          </a:xfrm>
          <a:prstGeom prst="rect">
            <a:avLst/>
          </a:prstGeom>
          <a:solidFill>
            <a:srgbClr val="FFFFFF"/>
          </a:solidFill>
          <a:ln w="19050">
            <a:solidFill>
              <a:srgbClr val="6B22C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017520" y="2788920"/>
            <a:ext cx="54864" cy="1143000"/>
          </a:xfrm>
          <a:prstGeom prst="rect">
            <a:avLst/>
          </a:prstGeom>
          <a:solidFill>
            <a:srgbClr val="6B22C8"/>
          </a:solidFill>
          <a:ln w="12700">
            <a:solidFill>
              <a:srgbClr val="6B22C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127248" y="2926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🛡️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3611880" y="2898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Insurance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611880" y="317296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$0.20/month · 0.1% guarantee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3127248" y="353872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$120M/yr scale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669280" y="2788920"/>
            <a:ext cx="2514600" cy="1143000"/>
          </a:xfrm>
          <a:prstGeom prst="rect">
            <a:avLst/>
          </a:prstGeom>
          <a:solidFill>
            <a:srgbClr val="FFFFFF"/>
          </a:solidFill>
          <a:ln w="19050">
            <a:solidFill>
              <a:srgbClr val="C4201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5669280" y="2788920"/>
            <a:ext cx="54864" cy="1143000"/>
          </a:xfrm>
          <a:prstGeom prst="rect">
            <a:avLst/>
          </a:prstGeom>
          <a:solidFill>
            <a:srgbClr val="C42018"/>
          </a:solidFill>
          <a:ln w="12700">
            <a:solidFill>
              <a:srgbClr val="C4201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779008" y="2926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⭐</a:t>
            </a:r>
            <a:endParaRPr lang="en-US" sz="2000" dirty="0"/>
          </a:p>
        </p:txBody>
      </p:sp>
      <p:sp>
        <p:nvSpPr>
          <p:cNvPr id="37" name="Text 35"/>
          <p:cNvSpPr/>
          <p:nvPr/>
        </p:nvSpPr>
        <p:spPr>
          <a:xfrm>
            <a:off x="6263640" y="2898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Plan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6263640" y="317296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$3/month business accounts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779008" y="353872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$3M/yr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365760" y="4069080"/>
            <a:ext cx="8412480" cy="777240"/>
          </a:xfrm>
          <a:prstGeom prst="rect">
            <a:avLst/>
          </a:prstGeom>
          <a:solidFill>
            <a:srgbClr val="FEF5E0"/>
          </a:solidFill>
          <a:ln w="19050">
            <a:solidFill>
              <a:srgbClr val="92500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48640" y="4160520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Flywheel: More users → more Nokia data → better fraud scores → more enterprise clients → more revenue → better terms from Yellow Card → lower fees → more users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47548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600 million users.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365760" y="1325880"/>
            <a:ext cx="2011680" cy="3429000"/>
          </a:xfrm>
          <a:prstGeom prst="rect">
            <a:avLst/>
          </a:prstGeom>
          <a:solidFill>
            <a:srgbClr val="FFFFFF"/>
          </a:solidFill>
          <a:ln w="19050">
            <a:solidFill>
              <a:srgbClr val="0A7A46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325880"/>
            <a:ext cx="2011680" cy="54864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447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171907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Corridor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157984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Kenya · Nigeria · Ghana · South Africa. Trust Oracle live. Agent network. 50k users.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" y="3749040"/>
            <a:ext cx="1737360" cy="548640"/>
          </a:xfrm>
          <a:prstGeom prst="rect">
            <a:avLst/>
          </a:prstGeom>
          <a:solidFill>
            <a:srgbClr val="F0F0F0">
              <a:alpha val="50000"/>
            </a:srgbClr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382219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$2M ARR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395728" y="2697480"/>
            <a:ext cx="1097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2514600" y="1325880"/>
            <a:ext cx="2011680" cy="3429000"/>
          </a:xfrm>
          <a:prstGeom prst="rect">
            <a:avLst/>
          </a:prstGeom>
          <a:solidFill>
            <a:srgbClr val="FFFFFF"/>
          </a:solidFill>
          <a:ln w="19050">
            <a:solidFill>
              <a:srgbClr val="1A4FD6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514600" y="1325880"/>
            <a:ext cx="2011680" cy="54864"/>
          </a:xfrm>
          <a:prstGeom prst="rect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06040" y="14447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606040" y="171907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Oracle API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606040" y="2157984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Nokia+Gemini Trust Score as B2B API. Standard Bank · Old Mutual · Equity Bank.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651760" y="3749040"/>
            <a:ext cx="1737360" cy="548640"/>
          </a:xfrm>
          <a:prstGeom prst="rect">
            <a:avLst/>
          </a:prstGeom>
          <a:solidFill>
            <a:srgbClr val="F0F0F0">
              <a:alpha val="50000"/>
            </a:srgbClr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51760" y="382219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$28M ARR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544568" y="2697480"/>
            <a:ext cx="1097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4663440" y="1325880"/>
            <a:ext cx="2011680" cy="3429000"/>
          </a:xfrm>
          <a:prstGeom prst="rect">
            <a:avLst/>
          </a:prstGeom>
          <a:solidFill>
            <a:srgbClr val="FFFFFF"/>
          </a:solidFill>
          <a:ln w="19050">
            <a:solidFill>
              <a:srgbClr val="92500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63440" y="1325880"/>
            <a:ext cx="2011680" cy="54864"/>
          </a:xfrm>
          <a:prstGeom prst="rect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0" y="14447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754880" y="171907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Super App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754880" y="2157984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+ Voice. Ubuntu Save (Aave). Ubuntu Insurance. ZK-proof KYC. 3M users.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00600" y="3749040"/>
            <a:ext cx="1737360" cy="548640"/>
          </a:xfrm>
          <a:prstGeom prst="rect">
            <a:avLst/>
          </a:prstGeom>
          <a:solidFill>
            <a:srgbClr val="F0F0F0">
              <a:alpha val="50000"/>
            </a:srgbClr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00600" y="382219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$180M ARR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693408" y="2697480"/>
            <a:ext cx="1097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6812280" y="1325880"/>
            <a:ext cx="2011680" cy="3429000"/>
          </a:xfrm>
          <a:prstGeom prst="rect">
            <a:avLst/>
          </a:prstGeom>
          <a:solidFill>
            <a:srgbClr val="FFFFFF"/>
          </a:solidFill>
          <a:ln w="19050">
            <a:solidFill>
              <a:srgbClr val="6B22C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812280" y="1325880"/>
            <a:ext cx="2011680" cy="54864"/>
          </a:xfrm>
          <a:prstGeom prst="rect">
            <a:avLst/>
          </a:prstGeom>
          <a:solidFill>
            <a:srgbClr val="6B22C8"/>
          </a:solidFill>
          <a:ln w="12700">
            <a:solidFill>
              <a:srgbClr val="6B22C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903720" y="14447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A0A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903720" y="171907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Pan-Africa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903720" y="2157984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20M users. 15 countries. ERC-4337 account abstraction. Nokia is the guardian.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949440" y="3749040"/>
            <a:ext cx="1737360" cy="548640"/>
          </a:xfrm>
          <a:prstGeom prst="rect">
            <a:avLst/>
          </a:prstGeom>
          <a:solidFill>
            <a:srgbClr val="F0F0F0">
              <a:alpha val="50000"/>
            </a:srgbClr>
          </a:solidFill>
          <a:ln w="12700">
            <a:solidFill>
              <a:srgbClr val="6B22C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949440" y="382219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$1B+ ARR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365760" y="4892040"/>
            <a:ext cx="8412480" cy="594360"/>
          </a:xfrm>
          <a:prstGeom prst="rect">
            <a:avLst/>
          </a:prstGeom>
          <a:solidFill>
            <a:srgbClr val="0C0C0A"/>
          </a:solidFill>
          <a:ln w="12700">
            <a:solidFill>
              <a:srgbClr val="0C0C0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48640" y="50017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not moving money. We are moving trust.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Ubuntu Pay — User Story &amp; Business Flow</dc:title>
  <dc:subject>PptxGenJS Presentation</dc:subject>
  <dc:creator>PptxGenJS</dc:creator>
  <cp:lastModifiedBy>PptxGenJS</cp:lastModifiedBy>
  <cp:revision>1</cp:revision>
  <dcterms:created xsi:type="dcterms:W3CDTF">2026-05-05T11:19:41Z</dcterms:created>
  <dcterms:modified xsi:type="dcterms:W3CDTF">2026-05-05T11:19:41Z</dcterms:modified>
</cp:coreProperties>
</file>